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5BB3-3AA5-47F9-8B2B-CE40FAEF0F91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505E-7E7B-42B3-A4F2-BA2A76B7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68DA-8AB2-4CCA-B601-CED22C270D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AMA_Logo_2018_FINAL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324600"/>
            <a:ext cx="5334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9600" y="65502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www.MAMAProject.org</a:t>
            </a:r>
            <a:endParaRPr lang="en-US" sz="1400" dirty="0"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MAMA_Logo_2018_FIN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81000"/>
            <a:ext cx="2991612" cy="2991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50520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Rounded MT Bold" pitchFamily="34" charset="0"/>
              </a:rPr>
              <a:t>Vitamin A: </a:t>
            </a:r>
          </a:p>
          <a:p>
            <a:pPr algn="ctr"/>
            <a:r>
              <a:rPr lang="en-US" sz="4400" dirty="0" smtClean="0">
                <a:latin typeface="Arial Rounded MT Bold" pitchFamily="34" charset="0"/>
              </a:rPr>
              <a:t>For Healthy Eyes and Bodies</a:t>
            </a:r>
            <a:endParaRPr lang="en-US" sz="4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Vitamin A 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667000"/>
            <a:ext cx="4726063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Another way to combat Vitamin A Deficiency is </a:t>
            </a: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 Vitamin </a:t>
            </a:r>
            <a:r>
              <a:rPr lang="en-US" sz="4000" dirty="0" smtClean="0">
                <a:latin typeface="Arial Rounded MT Bold" pitchFamily="34" charset="0"/>
              </a:rPr>
              <a:t>A </a:t>
            </a:r>
            <a:r>
              <a:rPr lang="en-US" sz="4000" dirty="0" smtClean="0">
                <a:latin typeface="Arial Rounded MT Bold" pitchFamily="34" charset="0"/>
              </a:rPr>
              <a:t>Sugar fortification</a:t>
            </a:r>
            <a:endParaRPr lang="en-US" sz="4000" dirty="0" smtClean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257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 This can and does save </a:t>
            </a:r>
            <a:r>
              <a:rPr lang="en-US" sz="3200" dirty="0" smtClean="0">
                <a:latin typeface="Arial Rounded MT Bold" pitchFamily="34" charset="0"/>
              </a:rPr>
              <a:t>the sight and the lives of </a:t>
            </a:r>
            <a:r>
              <a:rPr lang="en-US" sz="3200" dirty="0" smtClean="0">
                <a:latin typeface="Arial Rounded MT Bold" pitchFamily="34" charset="0"/>
              </a:rPr>
              <a:t>many children</a:t>
            </a:r>
            <a:r>
              <a:rPr lang="en-US" sz="3200" dirty="0" smtClean="0">
                <a:latin typeface="Arial Rounded MT Bold" pitchFamily="34" charset="0"/>
              </a:rPr>
              <a:t>. 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Vitamin A 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2567"/>
            <a:ext cx="6334436" cy="3189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When a child who is malnourished especially with Vitamin A deficiency becomes sick with diarrhea</a:t>
            </a:r>
            <a:r>
              <a:rPr lang="en-US" sz="3600" dirty="0" smtClean="0">
                <a:latin typeface="Arial Rounded MT Bold" pitchFamily="34" charset="0"/>
              </a:rPr>
              <a:t>, </a:t>
            </a:r>
            <a:r>
              <a:rPr lang="en-US" sz="3600" dirty="0" smtClean="0">
                <a:latin typeface="Arial Rounded MT Bold" pitchFamily="34" charset="0"/>
              </a:rPr>
              <a:t>pneumonia or measles that child has a higher risk or dying or becoming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-840000">
            <a:off x="1800406" y="4359153"/>
            <a:ext cx="700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PERMANENTLY </a:t>
            </a:r>
            <a:r>
              <a:rPr lang="en-US" sz="4000" dirty="0" smtClean="0">
                <a:latin typeface="Arial Rounded MT Bold" pitchFamily="34" charset="0"/>
              </a:rPr>
              <a:t>BLIND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Vitamin A 10 pt.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4267200" cy="3930082"/>
          </a:xfrm>
          <a:prstGeom prst="rect">
            <a:avLst/>
          </a:prstGeom>
        </p:spPr>
      </p:pic>
      <p:pic>
        <p:nvPicPr>
          <p:cNvPr id="4" name="Picture 3" descr="Vitamin A 10 pt.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078" y="2057400"/>
            <a:ext cx="4448922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There are 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different types of severe </a:t>
            </a:r>
            <a:r>
              <a:rPr lang="en-US" sz="3200" dirty="0" smtClean="0">
                <a:latin typeface="Arial Rounded MT Bold" pitchFamily="34" charset="0"/>
              </a:rPr>
              <a:t>malnutrition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715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Kwashiorkor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181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 Rounded MT Bold" pitchFamily="34" charset="0"/>
              </a:rPr>
              <a:t>Marasmus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Vitamin A 1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889248" cy="3968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There is a higher risk of malnutrition for: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5240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Children of undernourished mothers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Children fed with a bottle instead of breast fed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Children from 6 months to 6 years old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Children who in their homes do not have sufficient clean water and sanitary latrines. 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Vitamin A 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226" y="914400"/>
            <a:ext cx="5224246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Severe malnutrition is very dangerous, but sometimes children actually look normal  even when they are failing to get enough food that is rich in vitamins and minerals  called MICRONUTRIENTS.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2362200"/>
            <a:ext cx="358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call this  “HIDDEN HUNGER”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more common than severe malnutrition, and is the biggest cause of preventable death from infection in children around the world.</a:t>
            </a:r>
          </a:p>
          <a:p>
            <a:endParaRPr lang="en-US" dirty="0" smtClean="0"/>
          </a:p>
          <a:p>
            <a:r>
              <a:rPr lang="en-US" dirty="0" smtClean="0"/>
              <a:t>We can combat HIDDEN HUNGER in many ways  - Including fortifying food in the home, eating eggs, fruits, vegetables, and  using vitamin A capsules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Vitamin A 1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578096" cy="2188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52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VITAMIN A MEGADOSE CAPSULE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286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Arial Rounded MT Bold" pitchFamily="34" charset="0"/>
              </a:rPr>
              <a:t>Treatment to Follow</a:t>
            </a:r>
            <a:endParaRPr lang="en-US" sz="2400" b="1" u="sng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001000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Children with “</a:t>
            </a:r>
            <a:r>
              <a:rPr lang="en-US" sz="2000" dirty="0" err="1" smtClean="0">
                <a:latin typeface="Arial Rounded MT Bold" pitchFamily="34" charset="0"/>
              </a:rPr>
              <a:t>xerophthalmia</a:t>
            </a:r>
            <a:r>
              <a:rPr lang="en-US" sz="2000" dirty="0" smtClean="0">
                <a:latin typeface="Arial Rounded MT Bold" pitchFamily="34" charset="0"/>
              </a:rPr>
              <a:t>”: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600" dirty="0" smtClean="0">
                <a:latin typeface="Arial Rounded MT Bold" pitchFamily="34" charset="0"/>
              </a:rPr>
              <a:t>Immediately provide 200,000 (UI) of Vitamin A capsule orally (100,000 for children under one year old). Tomorrow- repeat dose. Repeat dose again for 1 to 4 weeks.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Children with frequent diarrhea, measles, minor respiratory infection or severe malnutrition: 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600" dirty="0" smtClean="0">
                <a:latin typeface="Arial Rounded MT Bold" pitchFamily="34" charset="0"/>
              </a:rPr>
              <a:t>200,000 (UI) of Vitamin A in capsule orally (100,000 for children under 1 year of age)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Preventative dose: 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600" dirty="0" smtClean="0">
                <a:latin typeface="Arial Rounded MT Bold" pitchFamily="34" charset="0"/>
              </a:rPr>
              <a:t> Children (1 year and older) take 200,000 UI Vitamin A every 3-6 months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Infants (6-12 months) 100,000 UI of Vitamin A orally every 3-6 months (1/2 of a 200,000 UI capsule) 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>
              <a:latin typeface="Arial Rounded MT Bold" pitchFamily="34" charset="0"/>
            </a:endParaRPr>
          </a:p>
          <a:p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Vitamin A 14 pt.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1920240" cy="1042416"/>
          </a:xfrm>
          <a:prstGeom prst="rect">
            <a:avLst/>
          </a:prstGeom>
        </p:spPr>
      </p:pic>
      <p:pic>
        <p:nvPicPr>
          <p:cNvPr id="4" name="Picture 3" descr="Vitamin A 14 pt.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505200"/>
            <a:ext cx="3054096" cy="1371600"/>
          </a:xfrm>
          <a:prstGeom prst="rect">
            <a:avLst/>
          </a:prstGeom>
        </p:spPr>
      </p:pic>
      <p:pic>
        <p:nvPicPr>
          <p:cNvPr id="5" name="Picture 4" descr="Vitamin A 14 pt.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828800"/>
            <a:ext cx="1786128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04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What can families do to improve their diet?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Breed </a:t>
            </a:r>
            <a:r>
              <a:rPr lang="en-US" dirty="0" smtClean="0">
                <a:latin typeface="Arial Rounded MT Bold" pitchFamily="34" charset="0"/>
              </a:rPr>
              <a:t>chickens or guineas </a:t>
            </a:r>
            <a:r>
              <a:rPr lang="en-US" dirty="0" smtClean="0">
                <a:latin typeface="Arial Rounded MT Bold" pitchFamily="34" charset="0"/>
              </a:rPr>
              <a:t>to have meat and eggs.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5908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Breastfeeding</a:t>
            </a:r>
            <a:r>
              <a:rPr lang="en-US" sz="1600" dirty="0" smtClean="0">
                <a:latin typeface="Arial Rounded MT Bold" pitchFamily="34" charset="0"/>
              </a:rPr>
              <a:t>.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648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Raise </a:t>
            </a:r>
            <a:r>
              <a:rPr lang="en-US" dirty="0" smtClean="0">
                <a:latin typeface="Arial Rounded MT Bold" pitchFamily="34" charset="0"/>
              </a:rPr>
              <a:t>or catch fish.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Breed cows, goats and rabbits.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Create family gardens.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198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Use </a:t>
            </a:r>
            <a:r>
              <a:rPr lang="en-US" dirty="0" smtClean="0">
                <a:latin typeface="Arial Rounded MT Bold" pitchFamily="34" charset="0"/>
              </a:rPr>
              <a:t>iodized </a:t>
            </a:r>
            <a:r>
              <a:rPr lang="en-US" dirty="0" smtClean="0">
                <a:latin typeface="Arial Rounded MT Bold" pitchFamily="34" charset="0"/>
              </a:rPr>
              <a:t>salt.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486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Do not drink liquor or smoke. 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Vitamin A 15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192" y="1207008"/>
            <a:ext cx="3785616" cy="444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What foods can we start giving children 6 months and older?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Foods rich in Vitamin A along with proteins and fats.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447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Papayas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905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Mangos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362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Soybeans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819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Beans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276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Rice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10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Corn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343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Eggs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724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Meat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Cheese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524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Milk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057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Red Palm Oil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Leafy Greens and Vegetables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3276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Butter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886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Wild plants (</a:t>
            </a:r>
            <a:r>
              <a:rPr lang="en-US" sz="1600" dirty="0" err="1" smtClean="0">
                <a:latin typeface="Arial Rounded MT Bold" pitchFamily="34" charset="0"/>
              </a:rPr>
              <a:t>Bedo</a:t>
            </a:r>
            <a:r>
              <a:rPr lang="en-US" sz="1600" dirty="0" smtClean="0">
                <a:latin typeface="Arial Rounded MT Bold" pitchFamily="34" charset="0"/>
              </a:rPr>
              <a:t> or Amaranth)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4724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5638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Small and infant children need proteins like eggs and beans for growth, and fats like oil so that their brains are developed for maximum intelligence. </a:t>
            </a:r>
            <a:endParaRPr lang="en-US" sz="1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MALNUTRITION</a:t>
            </a:r>
          </a:p>
          <a:p>
            <a:pPr algn="ctr"/>
            <a:endParaRPr lang="en-US" sz="4000" dirty="0">
              <a:latin typeface="Arial Rounded MT Bold" pitchFamily="34" charset="0"/>
            </a:endParaRPr>
          </a:p>
          <a:p>
            <a:pPr algn="ctr"/>
            <a:r>
              <a:rPr lang="en-US" sz="3200" dirty="0" smtClean="0">
                <a:latin typeface="Arial Rounded MT Bold" pitchFamily="34" charset="0"/>
              </a:rPr>
              <a:t>Including </a:t>
            </a:r>
            <a:r>
              <a:rPr lang="en-US" sz="3200" dirty="0" smtClean="0">
                <a:latin typeface="Arial Rounded MT Bold" pitchFamily="34" charset="0"/>
              </a:rPr>
              <a:t>Vitamin A deficiency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6" name="Picture 5" descr="Vitamin A 1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9151" y="2325624"/>
            <a:ext cx="4810805" cy="2398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4648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is </a:t>
            </a:r>
            <a:r>
              <a:rPr lang="en-US" sz="2800" dirty="0" smtClean="0">
                <a:latin typeface="Arial Rounded MT Bold" pitchFamily="34" charset="0"/>
              </a:rPr>
              <a:t>one of the </a:t>
            </a:r>
            <a:r>
              <a:rPr lang="en-US" sz="2800" dirty="0" smtClean="0">
                <a:latin typeface="Arial Rounded MT Bold" pitchFamily="34" charset="0"/>
              </a:rPr>
              <a:t>reasons that  </a:t>
            </a:r>
            <a:r>
              <a:rPr lang="en-US" sz="2800" dirty="0" smtClean="0">
                <a:latin typeface="Arial Rounded MT Bold" pitchFamily="34" charset="0"/>
              </a:rPr>
              <a:t>many children get sick and die. 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Vitamin A 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226" y="914400"/>
            <a:ext cx="5224246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Most malnourished children do not eat enough food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343400"/>
            <a:ext cx="373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that </a:t>
            </a:r>
            <a:r>
              <a:rPr lang="en-US" sz="3200" dirty="0" smtClean="0">
                <a:latin typeface="Arial Rounded MT Bold" pitchFamily="34" charset="0"/>
              </a:rPr>
              <a:t>is rich in</a:t>
            </a:r>
            <a:endParaRPr lang="en-US" sz="3200" dirty="0" smtClean="0">
              <a:latin typeface="Arial Rounded MT Bold" pitchFamily="34" charset="0"/>
            </a:endParaRPr>
          </a:p>
          <a:p>
            <a:pPr algn="ctr"/>
            <a:r>
              <a:rPr lang="en-US" sz="4400" dirty="0" smtClean="0">
                <a:latin typeface="Arial Rounded MT Bold" pitchFamily="34" charset="0"/>
              </a:rPr>
              <a:t>VITAMIN A</a:t>
            </a:r>
            <a:endParaRPr lang="en-US" sz="4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Vitamin A 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6184" y="1822704"/>
            <a:ext cx="3151632" cy="3212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Vitamin A Deficiency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181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Can harm the entire </a:t>
            </a:r>
            <a:r>
              <a:rPr lang="en-US" sz="3200" dirty="0" smtClean="0">
                <a:latin typeface="Arial Rounded MT Bold" pitchFamily="34" charset="0"/>
              </a:rPr>
              <a:t>body.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EYES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TEETH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7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NERVOUS SYSTEM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286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IMMUNOLOGICAL SYSTEM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048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RESPIRATORY SYSTEM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429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URINARY TRACT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962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BONES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3352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BLOOD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733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DIGESTIVE SYSTEM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267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SKIN</a:t>
            </a:r>
            <a:endParaRPr lang="en-US" sz="1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Vitamin A 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752600"/>
            <a:ext cx="5832243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One of the first signs of  Vitamin A deficiency can be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133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Rounded MT Bold" pitchFamily="34" charset="0"/>
              </a:rPr>
              <a:t>Night Blindness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 A child who does not get enough Vitamin A may stop playing when daylight fades, even when other children are still active.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Vitamin A 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2590800"/>
            <a:ext cx="404004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What are </a:t>
            </a:r>
            <a:r>
              <a:rPr lang="en-US" sz="3600" dirty="0" smtClean="0">
                <a:latin typeface="Arial Rounded MT Bold" pitchFamily="34" charset="0"/>
              </a:rPr>
              <a:t>other danger signs in the eyes?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752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Dry eyes</a:t>
            </a:r>
          </a:p>
          <a:p>
            <a:pPr algn="ctr"/>
            <a:r>
              <a:rPr lang="en-US" sz="2400" dirty="0" err="1" smtClean="0">
                <a:latin typeface="Arial Rounded MT Bold" pitchFamily="34" charset="0"/>
              </a:rPr>
              <a:t>Xerophthalmia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048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White spots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88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On </a:t>
            </a:r>
            <a:r>
              <a:rPr lang="en-US" sz="3200" dirty="0" smtClean="0">
                <a:latin typeface="Arial Rounded MT Bold" pitchFamily="34" charset="0"/>
              </a:rPr>
              <a:t>the ball of the </a:t>
            </a:r>
            <a:r>
              <a:rPr lang="en-US" sz="3200" dirty="0" smtClean="0">
                <a:latin typeface="Arial Rounded MT Bold" pitchFamily="34" charset="0"/>
              </a:rPr>
              <a:t>eyes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0292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And Cloudy then Bulging Cornea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Vitamin A 5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066800"/>
            <a:ext cx="527586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304800"/>
            <a:ext cx="525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Rounded MT Bold" pitchFamily="34" charset="0"/>
              </a:rPr>
              <a:t>Vitamin A </a:t>
            </a:r>
            <a:r>
              <a:rPr lang="en-US" sz="5400" dirty="0" smtClean="0">
                <a:latin typeface="Arial Rounded MT Bold" pitchFamily="34" charset="0"/>
              </a:rPr>
              <a:t>deficiency </a:t>
            </a:r>
            <a:endParaRPr lang="en-US" sz="3600" dirty="0">
              <a:latin typeface="Arial Rounded MT Bold" pitchFamily="34" charset="0"/>
            </a:endParaRPr>
          </a:p>
          <a:p>
            <a:pPr algn="ctr"/>
            <a:endParaRPr lang="en-US" sz="3600" dirty="0" smtClean="0">
              <a:latin typeface="Arial Rounded MT Bold" pitchFamily="34" charset="0"/>
            </a:endParaRPr>
          </a:p>
          <a:p>
            <a:pPr algn="ctr"/>
            <a:endParaRPr lang="en-US" sz="3600" dirty="0">
              <a:latin typeface="Arial Rounded MT Bold" pitchFamily="34" charset="0"/>
            </a:endParaRPr>
          </a:p>
          <a:p>
            <a:pPr algn="ctr"/>
            <a:endParaRPr lang="en-US" sz="3600" dirty="0" smtClean="0">
              <a:latin typeface="Arial Rounded MT Bold" pitchFamily="34" charset="0"/>
            </a:endParaRPr>
          </a:p>
          <a:p>
            <a:pPr algn="ctr"/>
            <a:endParaRPr lang="en-US" sz="3600" dirty="0" smtClean="0">
              <a:latin typeface="Arial Rounded MT Bold" pitchFamily="34" charset="0"/>
            </a:endParaRPr>
          </a:p>
          <a:p>
            <a:pPr algn="ctr"/>
            <a:r>
              <a:rPr lang="en-US" sz="3600" dirty="0" smtClean="0">
                <a:latin typeface="Arial Rounded MT Bold" pitchFamily="34" charset="0"/>
              </a:rPr>
              <a:t>Is the most common cause of permanent </a:t>
            </a:r>
            <a:r>
              <a:rPr lang="en-US" sz="3600" dirty="0" smtClean="0">
                <a:latin typeface="Arial Rounded MT Bold" pitchFamily="34" charset="0"/>
              </a:rPr>
              <a:t>blindness in </a:t>
            </a:r>
            <a:r>
              <a:rPr lang="en-US" sz="3600" dirty="0" smtClean="0">
                <a:latin typeface="Arial Rounded MT Bold" pitchFamily="34" charset="0"/>
              </a:rPr>
              <a:t>children in many countries.</a:t>
            </a:r>
            <a:endParaRPr lang="en-US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Vitamin A 6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5562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Children suffering from Vitamin A deficiency </a:t>
            </a:r>
            <a:r>
              <a:rPr lang="en-US" sz="3200" dirty="0" smtClean="0">
                <a:latin typeface="Arial Rounded MT Bold" pitchFamily="34" charset="0"/>
              </a:rPr>
              <a:t>also suffer </a:t>
            </a:r>
            <a:r>
              <a:rPr lang="en-US" sz="3200" dirty="0" smtClean="0">
                <a:latin typeface="Arial Rounded MT Bold" pitchFamily="34" charset="0"/>
              </a:rPr>
              <a:t>more: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371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Pneumonia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52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Diarrhea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7244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Measles</a:t>
            </a:r>
          </a:p>
          <a:p>
            <a:pPr algn="ctr"/>
            <a:r>
              <a:rPr lang="en-US" sz="3200" dirty="0" smtClean="0">
                <a:latin typeface="Arial Rounded MT Bold" pitchFamily="34" charset="0"/>
              </a:rPr>
              <a:t> and </a:t>
            </a:r>
          </a:p>
          <a:p>
            <a:pPr algn="ctr"/>
            <a:r>
              <a:rPr lang="en-US" sz="3200" dirty="0" smtClean="0">
                <a:latin typeface="Arial Rounded MT Bold" pitchFamily="34" charset="0"/>
              </a:rPr>
              <a:t>Parasites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68DA-8AB2-4CCA-B601-CED22C270DD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Vitamin A 7 pt.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6688271" cy="2743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7200" y="4495800"/>
            <a:ext cx="3048000" cy="1905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Mega doses of Vitamin A up to 200,000 </a:t>
            </a:r>
            <a:r>
              <a:rPr lang="en-US" sz="3200" dirty="0" smtClean="0">
                <a:latin typeface="Arial Rounded MT Bold" pitchFamily="34" charset="0"/>
              </a:rPr>
              <a:t>IU </a:t>
            </a:r>
            <a:r>
              <a:rPr lang="en-US" sz="3200" dirty="0" smtClean="0">
                <a:latin typeface="Arial Rounded MT Bold" pitchFamily="34" charset="0"/>
              </a:rPr>
              <a:t>capsules save the eyes and lives of children and are: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840000">
            <a:off x="3668239" y="2445507"/>
            <a:ext cx="269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/>
              <a:t>SAFE!</a:t>
            </a:r>
            <a:endParaRPr lang="en-US" sz="7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054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BUT INTOXICATION CAN OCCUR IF USED IMPROPERLY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724400"/>
            <a:ext cx="518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pitchFamily="34" charset="0"/>
              </a:rPr>
              <a:t>Children should never take more than 200,000 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smtClean="0">
                <a:latin typeface="Arial Rounded MT Bold" pitchFamily="34" charset="0"/>
              </a:rPr>
              <a:t>I</a:t>
            </a:r>
            <a:r>
              <a:rPr lang="en-US" sz="1200" dirty="0" smtClean="0">
                <a:latin typeface="Arial Rounded MT Bold" pitchFamily="34" charset="0"/>
              </a:rPr>
              <a:t>nternational Units per </a:t>
            </a:r>
            <a:r>
              <a:rPr lang="en-US" sz="1200" dirty="0" smtClean="0">
                <a:latin typeface="Arial Rounded MT Bold" pitchFamily="34" charset="0"/>
              </a:rPr>
              <a:t>month, except in severe cases such as the measles, pneumonia, severe malnutrition or </a:t>
            </a:r>
            <a:r>
              <a:rPr lang="en-US" sz="1200" dirty="0" err="1" smtClean="0">
                <a:latin typeface="Arial Rounded MT Bold" pitchFamily="34" charset="0"/>
              </a:rPr>
              <a:t>xerophthalmia</a:t>
            </a:r>
            <a:r>
              <a:rPr lang="en-US" sz="1200" dirty="0" smtClean="0">
                <a:latin typeface="Arial Rounded MT Bold" pitchFamily="34" charset="0"/>
              </a:rPr>
              <a:t> (For children under 1 year a maximum of 100,000 </a:t>
            </a:r>
            <a:r>
              <a:rPr lang="en-US" sz="1200" dirty="0" smtClean="0">
                <a:latin typeface="Arial Rounded MT Bold" pitchFamily="34" charset="0"/>
              </a:rPr>
              <a:t>IU)</a:t>
            </a:r>
            <a:endParaRPr lang="en-US" sz="1200" dirty="0" smtClean="0">
              <a:latin typeface="Arial Rounded MT Bold" pitchFamily="34" charset="0"/>
            </a:endParaRPr>
          </a:p>
          <a:p>
            <a:r>
              <a:rPr lang="en-US" sz="1400" b="1" dirty="0" smtClean="0">
                <a:latin typeface="Arial Rounded MT Bold" pitchFamily="34" charset="0"/>
              </a:rPr>
              <a:t>A record of the Vitamin A usage should be kept.</a:t>
            </a:r>
          </a:p>
          <a:p>
            <a:r>
              <a:rPr lang="en-US" sz="1200" dirty="0" smtClean="0">
                <a:latin typeface="Arial Rounded MT Bold" pitchFamily="34" charset="0"/>
              </a:rPr>
              <a:t>Pregnant women should never take vitamin A in mega doses, but they should eat a diet rich in Vitamin A. </a:t>
            </a:r>
            <a:endParaRPr lang="en-US" sz="1200" dirty="0" smtClean="0">
              <a:latin typeface="Arial Rounded MT Bold" pitchFamily="34" charset="0"/>
            </a:endParaRPr>
          </a:p>
          <a:p>
            <a:r>
              <a:rPr lang="en-US" sz="1200" dirty="0" smtClean="0">
                <a:latin typeface="Arial Rounded MT Bold" pitchFamily="34" charset="0"/>
              </a:rPr>
              <a:t>After </a:t>
            </a:r>
            <a:r>
              <a:rPr lang="en-US" sz="1200" dirty="0" smtClean="0">
                <a:latin typeface="Arial Rounded MT Bold" pitchFamily="34" charset="0"/>
              </a:rPr>
              <a:t>childbirth they can take a capsule. </a:t>
            </a:r>
            <a:endParaRPr lang="en-US" sz="1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737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E6520</cp:lastModifiedBy>
  <cp:revision>47</cp:revision>
  <dcterms:created xsi:type="dcterms:W3CDTF">2018-09-10T19:48:50Z</dcterms:created>
  <dcterms:modified xsi:type="dcterms:W3CDTF">2019-02-20T02:03:06Z</dcterms:modified>
</cp:coreProperties>
</file>