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71" r:id="rId9"/>
    <p:sldId id="267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4B390-0A65-4615-BA8E-A14B92D367AC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08730-C239-4555-8BC4-748B92ACD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AFE2F-88EB-4484-A28E-1081AE292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62000" y="655022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Rounded MT Bold" pitchFamily="34" charset="0"/>
              </a:rPr>
              <a:t>www.MAMAProject.org</a:t>
            </a:r>
          </a:p>
        </p:txBody>
      </p:sp>
      <p:pic>
        <p:nvPicPr>
          <p:cNvPr id="5" name="Picture 4" descr="mama logo 2018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228944"/>
            <a:ext cx="629056" cy="629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MAMA_Logo_2018_FINAL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57200"/>
            <a:ext cx="3048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36576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itchFamily="34" charset="0"/>
              </a:rPr>
              <a:t>The Fight Against Hunger</a:t>
            </a:r>
          </a:p>
          <a:p>
            <a:r>
              <a:rPr lang="en-US" sz="3600" dirty="0">
                <a:latin typeface="Arial Rounded MT Bold" pitchFamily="34" charset="0"/>
              </a:rPr>
              <a:t> </a:t>
            </a:r>
          </a:p>
          <a:p>
            <a:endParaRPr lang="en-US" sz="36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 descr="Lucha 13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2249" y="0"/>
            <a:ext cx="6417751" cy="65305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685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itchFamily="34" charset="0"/>
              </a:rPr>
              <a:t>To Have Gardens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 descr="Lucha 14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09800"/>
            <a:ext cx="1833151" cy="3264408"/>
          </a:xfrm>
          <a:prstGeom prst="rect">
            <a:avLst/>
          </a:prstGeom>
        </p:spPr>
      </p:pic>
      <p:pic>
        <p:nvPicPr>
          <p:cNvPr id="4" name="Picture 3" descr="Lucha 14 p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133600"/>
            <a:ext cx="3978402" cy="3259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6096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itchFamily="34" charset="0"/>
              </a:rPr>
              <a:t>What are some ideas to work on for the future?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1816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Rounded MT Bold" pitchFamily="34" charset="0"/>
              </a:rPr>
              <a:t>Crop Conservation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53340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Rounded MT Bold" pitchFamily="34" charset="0"/>
              </a:rPr>
              <a:t>Solar dryer for food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15240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itchFamily="34" charset="0"/>
              </a:rPr>
              <a:t>There are simple habits that can be added to a daily routine to improve Vitamin A health: </a:t>
            </a:r>
          </a:p>
        </p:txBody>
      </p:sp>
      <p:pic>
        <p:nvPicPr>
          <p:cNvPr id="4" name="Picture 3" descr="Lucha 15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828800"/>
            <a:ext cx="3065800" cy="2932938"/>
          </a:xfrm>
          <a:prstGeom prst="rect">
            <a:avLst/>
          </a:prstGeom>
        </p:spPr>
      </p:pic>
      <p:pic>
        <p:nvPicPr>
          <p:cNvPr id="5" name="Picture 4" descr="Lucha 15 p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600200"/>
            <a:ext cx="2418667" cy="293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495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Rounded MT Bold" pitchFamily="34" charset="0"/>
              </a:rPr>
              <a:t>Consumption of sugar enriched with Vitamin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4495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Rounded MT Bold" pitchFamily="34" charset="0"/>
              </a:rPr>
              <a:t>Consumption of salt with iodine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 descr="Lucha 16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5665" y="0"/>
            <a:ext cx="4596136" cy="66043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-780000">
            <a:off x="2953960" y="2024823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orte" pitchFamily="66" charset="0"/>
              </a:rPr>
              <a:t>We Will Win The Fight Against</a:t>
            </a:r>
          </a:p>
          <a:p>
            <a:r>
              <a:rPr lang="en-US" sz="3200" dirty="0">
                <a:latin typeface="Forte" pitchFamily="66" charset="0"/>
              </a:rPr>
              <a:t>          Hunger!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 descr="Lucha 3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8071793" cy="60610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6691" y="15240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itchFamily="34" charset="0"/>
              </a:rPr>
              <a:t>Hello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4196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itchFamily="34" charset="0"/>
              </a:rPr>
              <a:t>We work with MAMA Project and with the communities for the </a:t>
            </a:r>
          </a:p>
          <a:p>
            <a:pPr algn="ctr"/>
            <a:r>
              <a:rPr lang="en-US" sz="3200" dirty="0">
                <a:latin typeface="Arial Rounded MT Bold" pitchFamily="34" charset="0"/>
              </a:rPr>
              <a:t>“fight against hunger”.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 descr="Lucha 4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804" y="1"/>
            <a:ext cx="7211996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33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itchFamily="34" charset="0"/>
              </a:rPr>
              <a:t>What is the MAMA Project?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1447800"/>
            <a:ext cx="32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dirty="0">
                <a:latin typeface="Arial Rounded MT Bold" pitchFamily="34" charset="0"/>
              </a:rPr>
              <a:t> It is an effort of friendship and Christian love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latin typeface="Arial Rounded MT Bold" pitchFamily="34" charset="0"/>
              </a:rPr>
              <a:t> Coordinated by: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latin typeface="Arial Rounded MT Bold" pitchFamily="34" charset="0"/>
              </a:rPr>
              <a:t> Agencies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latin typeface="Arial Rounded MT Bold" pitchFamily="34" charset="0"/>
              </a:rPr>
              <a:t> Churches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latin typeface="Arial Rounded MT Bold" pitchFamily="34" charset="0"/>
              </a:rPr>
              <a:t> Businesses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latin typeface="Arial Rounded MT Bold" pitchFamily="34" charset="0"/>
              </a:rPr>
              <a:t> Schools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latin typeface="Arial Rounded MT Bold" pitchFamily="34" charset="0"/>
              </a:rPr>
              <a:t> Clinics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latin typeface="Arial Rounded MT Bold" pitchFamily="34" charset="0"/>
              </a:rPr>
              <a:t> The health authorities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latin typeface="Arial Rounded MT Bold" pitchFamily="34" charset="0"/>
              </a:rPr>
              <a:t> The town</a:t>
            </a:r>
          </a:p>
          <a:p>
            <a:pPr lvl="1"/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54864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 pitchFamily="34" charset="0"/>
              </a:rPr>
              <a:t>We face hunger and we encourage a healthy and abundant life – according to God’s will for humanity.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 descr="Lucha 7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5334000" cy="3699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0" y="1676400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itchFamily="34" charset="0"/>
              </a:rPr>
              <a:t>We coordinate campaigns with the communities. </a:t>
            </a:r>
          </a:p>
          <a:p>
            <a:endParaRPr lang="en-US" sz="2000" dirty="0">
              <a:latin typeface="Arial Rounded MT Bold" pitchFamily="34" charset="0"/>
            </a:endParaRPr>
          </a:p>
          <a:p>
            <a:r>
              <a:rPr lang="en-US" sz="2000" dirty="0">
                <a:latin typeface="Arial Rounded MT Bold" pitchFamily="34" charset="0"/>
              </a:rPr>
              <a:t>If we are going to succeed,</a:t>
            </a:r>
          </a:p>
          <a:p>
            <a:r>
              <a:rPr lang="en-US" sz="2000" dirty="0">
                <a:latin typeface="Arial Rounded MT Bold" pitchFamily="34" charset="0"/>
              </a:rPr>
              <a:t>it is necessary that the entire community participates.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Lucha 8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685800"/>
            <a:ext cx="6755130" cy="5092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8382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itchFamily="34" charset="0"/>
              </a:rPr>
              <a:t>The Fight Against Hunger Needs: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905000"/>
            <a:ext cx="304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US" sz="2000" dirty="0">
                <a:latin typeface="Arial Rounded MT Bold" pitchFamily="34" charset="0"/>
              </a:rPr>
              <a:t> The whole community</a:t>
            </a:r>
          </a:p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US" sz="2000" dirty="0">
                <a:latin typeface="Arial Rounded MT Bold" pitchFamily="34" charset="0"/>
              </a:rPr>
              <a:t> Politicians</a:t>
            </a:r>
          </a:p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US" sz="2000" dirty="0">
                <a:latin typeface="Arial Rounded MT Bold" pitchFamily="34" charset="0"/>
              </a:rPr>
              <a:t> Agencies</a:t>
            </a:r>
          </a:p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US" sz="2000" dirty="0">
                <a:latin typeface="Arial Rounded MT Bold" pitchFamily="34" charset="0"/>
              </a:rPr>
              <a:t> Clubs</a:t>
            </a:r>
          </a:p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US" sz="2000" dirty="0">
                <a:latin typeface="Arial Rounded MT Bold" pitchFamily="34" charset="0"/>
              </a:rPr>
              <a:t> Businesses – large and small</a:t>
            </a:r>
          </a:p>
          <a:p>
            <a:pPr>
              <a:spcAft>
                <a:spcPts val="400"/>
              </a:spcAft>
              <a:buFont typeface="Arial" charset="0"/>
              <a:buChar char="•"/>
            </a:pPr>
            <a:r>
              <a:rPr lang="en-US" sz="2000" dirty="0">
                <a:latin typeface="Arial Rounded MT Bold" pitchFamily="34" charset="0"/>
              </a:rPr>
              <a:t> The children, the mothers, the fathers, and the elderly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 descr="Lucha 9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8980" y="0"/>
            <a:ext cx="528044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914400"/>
            <a:ext cx="3581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itchFamily="34" charset="0"/>
              </a:rPr>
              <a:t>THE STRATEGY:</a:t>
            </a:r>
          </a:p>
          <a:p>
            <a:endParaRPr lang="en-US" sz="3200" dirty="0">
              <a:latin typeface="Arial Rounded MT Bold" pitchFamily="34" charset="0"/>
            </a:endParaRP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200" dirty="0">
                <a:latin typeface="Arial Rounded MT Bold" pitchFamily="34" charset="0"/>
              </a:rPr>
              <a:t>Community Activities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200" dirty="0">
                <a:latin typeface="Arial Rounded MT Bold" pitchFamily="34" charset="0"/>
              </a:rPr>
              <a:t> De-worming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200" dirty="0">
                <a:latin typeface="Arial Rounded MT Bold" pitchFamily="34" charset="0"/>
              </a:rPr>
              <a:t> Distribution of Vitamin A   to the children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200" dirty="0">
                <a:latin typeface="Arial Rounded MT Bold" pitchFamily="34" charset="0"/>
              </a:rPr>
              <a:t> Gardens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200" dirty="0">
                <a:latin typeface="Arial Rounded MT Bold" pitchFamily="34" charset="0"/>
              </a:rPr>
              <a:t> Personal and village hygiene 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200" dirty="0">
                <a:latin typeface="Arial Rounded MT Bold" pitchFamily="34" charset="0"/>
              </a:rPr>
              <a:t> Better diet </a:t>
            </a:r>
          </a:p>
          <a:p>
            <a:pPr>
              <a:buFont typeface="Arial" charset="0"/>
              <a:buChar char="•"/>
            </a:pPr>
            <a:endParaRPr lang="en-US" sz="2000" dirty="0">
              <a:latin typeface="Arial Rounded MT Bold" pitchFamily="34" charset="0"/>
            </a:endParaRPr>
          </a:p>
          <a:p>
            <a:pPr>
              <a:buFont typeface="Arial" charset="0"/>
              <a:buChar char="•"/>
            </a:pPr>
            <a:endParaRPr lang="en-US" sz="20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914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itchFamily="34" charset="0"/>
              </a:rPr>
              <a:t>CAMPAIGNS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828800"/>
            <a:ext cx="6934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800" dirty="0">
                <a:latin typeface="Arial Rounded MT Bold" pitchFamily="34" charset="0"/>
              </a:rPr>
              <a:t>Education to change the habits and customs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Arial Rounded MT Bold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800" dirty="0">
                <a:latin typeface="Arial Rounded MT Bold" pitchFamily="34" charset="0"/>
              </a:rPr>
              <a:t>Educational talks 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Arial Rounded MT Bold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Deworming</a:t>
            </a:r>
            <a:endParaRPr lang="en-US" sz="2800" dirty="0">
              <a:latin typeface="Arial Rounded MT Bold" pitchFamily="34" charset="0"/>
            </a:endParaRPr>
          </a:p>
          <a:p>
            <a:pPr>
              <a:buFont typeface="Arial" charset="0"/>
              <a:buChar char="•"/>
            </a:pPr>
            <a:endParaRPr lang="en-US" sz="2400" dirty="0">
              <a:latin typeface="Arial Rounded MT Bold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800" dirty="0">
                <a:latin typeface="Arial Rounded MT Bold" pitchFamily="34" charset="0"/>
              </a:rPr>
              <a:t>Vitamin A </a:t>
            </a:r>
          </a:p>
          <a:p>
            <a:pPr>
              <a:buFont typeface="Arial" charset="0"/>
              <a:buChar char="•"/>
            </a:pPr>
            <a:endParaRPr lang="en-US" sz="2800" dirty="0">
              <a:latin typeface="Arial Rounded MT Bold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latin typeface="Arial Rounded MT Bold" pitchFamily="34" charset="0"/>
              </a:rPr>
              <a:t> Filtration and chlorination of water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0122-36FD-4617-BB1A-D87036D6B8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Parasitos 34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7468" y="0"/>
            <a:ext cx="4256532" cy="6707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04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Arial Rounded MT Bold" pitchFamily="34" charset="0"/>
              </a:rPr>
              <a:t>COMMUNITY ACTIVITIES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6324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Each community can carry out activities to work together with the community leaders, health officials, schools, and other groups. These activities can help: </a:t>
            </a:r>
          </a:p>
          <a:p>
            <a:endParaRPr lang="en-US" sz="2000" dirty="0">
              <a:latin typeface="Arial Rounded MT Bold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400" dirty="0">
                <a:latin typeface="Arial Rounded MT Bold" pitchFamily="34" charset="0"/>
              </a:rPr>
              <a:t>Evaluate your community – your resources and your</a:t>
            </a:r>
          </a:p>
          <a:p>
            <a:r>
              <a:rPr lang="en-US" sz="1400" dirty="0">
                <a:latin typeface="Arial Rounded MT Bold" pitchFamily="34" charset="0"/>
              </a:rPr>
              <a:t>problems 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Arial Rounded MT Bold" pitchFamily="34" charset="0"/>
              </a:rPr>
              <a:t>Take a census of the population of your </a:t>
            </a:r>
          </a:p>
          <a:p>
            <a:r>
              <a:rPr lang="en-US" sz="1400" dirty="0">
                <a:latin typeface="Arial Rounded MT Bold" pitchFamily="34" charset="0"/>
              </a:rPr>
              <a:t>village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Arial Rounded MT Bold" pitchFamily="34" charset="0"/>
              </a:rPr>
              <a:t> Observe the growth of the children to know</a:t>
            </a:r>
          </a:p>
          <a:p>
            <a:r>
              <a:rPr lang="en-US" sz="1400" dirty="0">
                <a:latin typeface="Arial Rounded MT Bold" pitchFamily="34" charset="0"/>
              </a:rPr>
              <a:t>how many are healthy and how many are </a:t>
            </a:r>
          </a:p>
          <a:p>
            <a:r>
              <a:rPr lang="en-US" sz="1400" dirty="0">
                <a:latin typeface="Arial Rounded MT Bold" pitchFamily="34" charset="0"/>
              </a:rPr>
              <a:t>malnourished and what is the degree of</a:t>
            </a:r>
          </a:p>
          <a:p>
            <a:r>
              <a:rPr lang="en-US" sz="1400" dirty="0">
                <a:latin typeface="Arial Rounded MT Bold" pitchFamily="34" charset="0"/>
              </a:rPr>
              <a:t>malnutrition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Arial Rounded MT Bold" pitchFamily="34" charset="0"/>
              </a:rPr>
              <a:t> Have seminars, trainings, and orientations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Arial Rounded MT Bold" pitchFamily="34" charset="0"/>
              </a:rPr>
              <a:t>Learn from the elderly: for example,</a:t>
            </a:r>
          </a:p>
          <a:p>
            <a:r>
              <a:rPr lang="en-US" sz="1400" dirty="0">
                <a:latin typeface="Arial Rounded MT Bold" pitchFamily="34" charset="0"/>
              </a:rPr>
              <a:t>to recognize edible wild plants to improve the diet</a:t>
            </a:r>
          </a:p>
          <a:p>
            <a:r>
              <a:rPr lang="en-US" sz="1400" dirty="0">
                <a:latin typeface="Arial Rounded MT Bold" pitchFamily="34" charset="0"/>
              </a:rPr>
              <a:t>of the malnourished children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Arial Rounded MT Bold" pitchFamily="34" charset="0"/>
              </a:rPr>
              <a:t>Facilitate and promote campaigns of environmental </a:t>
            </a:r>
          </a:p>
          <a:p>
            <a:r>
              <a:rPr lang="en-US" sz="1400" dirty="0">
                <a:latin typeface="Arial Rounded MT Bold" pitchFamily="34" charset="0"/>
              </a:rPr>
              <a:t>Hygiene, de-worming, and distribution of Vitamin A. </a:t>
            </a:r>
          </a:p>
          <a:p>
            <a:r>
              <a:rPr lang="en-US" sz="1600" dirty="0">
                <a:latin typeface="Arial Rounded MT Bold" pitchFamily="34" charset="0"/>
              </a:rPr>
              <a:t>  </a:t>
            </a: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FE2F-88EB-4484-A28E-1081AE292BE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609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itchFamily="34" charset="0"/>
              </a:rPr>
              <a:t>Examples of Important Messages</a:t>
            </a:r>
          </a:p>
        </p:txBody>
      </p:sp>
      <p:pic>
        <p:nvPicPr>
          <p:cNvPr id="4" name="Picture 3" descr="Lucha 12 pt.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447800"/>
            <a:ext cx="2397372" cy="2558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752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itchFamily="34" charset="0"/>
              </a:rPr>
              <a:t>Use </a:t>
            </a:r>
          </a:p>
          <a:p>
            <a:r>
              <a:rPr lang="en-US" sz="2000" dirty="0">
                <a:latin typeface="Arial Rounded MT Bold" pitchFamily="34" charset="0"/>
              </a:rPr>
              <a:t>Latrines</a:t>
            </a:r>
          </a:p>
        </p:txBody>
      </p:sp>
      <p:pic>
        <p:nvPicPr>
          <p:cNvPr id="6" name="Picture 5" descr="Lucha 12 pt.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447800"/>
            <a:ext cx="2286000" cy="2207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9000" y="1905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Rounded MT Bold" pitchFamily="34" charset="0"/>
              </a:rPr>
              <a:t>Wash Hands</a:t>
            </a:r>
          </a:p>
        </p:txBody>
      </p:sp>
      <p:pic>
        <p:nvPicPr>
          <p:cNvPr id="8" name="Picture 7" descr="Lucha 12 pt.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038600"/>
            <a:ext cx="3920800" cy="19210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4572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itchFamily="34" charset="0"/>
              </a:rPr>
              <a:t>Boil Water</a:t>
            </a:r>
          </a:p>
        </p:txBody>
      </p:sp>
      <p:pic>
        <p:nvPicPr>
          <p:cNvPr id="10" name="Picture 9" descr="Lucha 12 pt.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733800"/>
            <a:ext cx="1928819" cy="220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4200" y="46482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Rounded MT Bold" pitchFamily="34" charset="0"/>
              </a:rPr>
              <a:t> Filter and Chlorinate the Water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4800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itchFamily="34" charset="0"/>
              </a:rPr>
              <a:t>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394</Words>
  <Application>Microsoft Office PowerPoint</Application>
  <PresentationFormat>On-screen Show (4:3)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Forte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 User</cp:lastModifiedBy>
  <cp:revision>38</cp:revision>
  <dcterms:created xsi:type="dcterms:W3CDTF">2018-09-04T17:37:14Z</dcterms:created>
  <dcterms:modified xsi:type="dcterms:W3CDTF">2018-11-26T20:04:42Z</dcterms:modified>
</cp:coreProperties>
</file>